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8" r:id="rId4"/>
    <p:sldId id="264" r:id="rId5"/>
    <p:sldId id="265" r:id="rId6"/>
    <p:sldId id="267" r:id="rId7"/>
    <p:sldId id="261" r:id="rId8"/>
    <p:sldId id="269" r:id="rId9"/>
    <p:sldId id="270" r:id="rId10"/>
    <p:sldId id="271" r:id="rId11"/>
    <p:sldId id="273" r:id="rId12"/>
    <p:sldId id="272" r:id="rId13"/>
    <p:sldId id="275" r:id="rId14"/>
    <p:sldId id="274" r:id="rId15"/>
    <p:sldId id="277" r:id="rId16"/>
    <p:sldId id="276" r:id="rId17"/>
    <p:sldId id="278" r:id="rId18"/>
    <p:sldId id="279" r:id="rId19"/>
    <p:sldId id="280" r:id="rId20"/>
    <p:sldId id="262" r:id="rId21"/>
    <p:sldId id="282" r:id="rId22"/>
    <p:sldId id="283" r:id="rId23"/>
    <p:sldId id="284" r:id="rId24"/>
    <p:sldId id="285" r:id="rId25"/>
    <p:sldId id="288" r:id="rId26"/>
    <p:sldId id="286" r:id="rId27"/>
    <p:sldId id="287" r:id="rId28"/>
    <p:sldId id="281" r:id="rId29"/>
    <p:sldId id="289" r:id="rId30"/>
    <p:sldId id="291" r:id="rId31"/>
    <p:sldId id="290" r:id="rId32"/>
    <p:sldId id="263" r:id="rId33"/>
    <p:sldId id="260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C2"/>
    <a:srgbClr val="9A9995"/>
    <a:srgbClr val="F0EFEB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66" autoAdjust="0"/>
    <p:restoredTop sz="94660"/>
  </p:normalViewPr>
  <p:slideViewPr>
    <p:cSldViewPr snapToGrid="0">
      <p:cViewPr varScale="1">
        <p:scale>
          <a:sx n="66" d="100"/>
          <a:sy n="66" d="100"/>
        </p:scale>
        <p:origin x="8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818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816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8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330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668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52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969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27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93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45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7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14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kairess/find-wal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7812" y="0"/>
            <a:ext cx="12192000" cy="3429000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rgbClr val="9A9995"/>
                </a:solidFill>
              </a:rPr>
              <a:t>                       인공지능 수학 </a:t>
            </a:r>
            <a:endParaRPr lang="en-US" altLang="ko-KR" sz="4000" b="1" kern="0" dirty="0">
              <a:solidFill>
                <a:srgbClr val="9A9995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9A9995"/>
                </a:solidFill>
              </a:rPr>
              <a:t>                         Final Exam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70505" y="2907203"/>
            <a:ext cx="4050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kern="0" dirty="0">
                <a:solidFill>
                  <a:srgbClr val="9A9995"/>
                </a:solidFill>
              </a:rPr>
              <a:t>IT</a:t>
            </a:r>
            <a:r>
              <a:rPr lang="ko-KR" altLang="en-US" kern="0" dirty="0">
                <a:solidFill>
                  <a:srgbClr val="9A9995"/>
                </a:solidFill>
              </a:rPr>
              <a:t>응용시스템공학과 </a:t>
            </a:r>
            <a:r>
              <a:rPr lang="en-US" altLang="ko-KR" kern="0" dirty="0">
                <a:solidFill>
                  <a:srgbClr val="9A9995"/>
                </a:solidFill>
              </a:rPr>
              <a:t>1594016 </a:t>
            </a:r>
            <a:r>
              <a:rPr lang="ko-KR" altLang="en-US" kern="0" dirty="0">
                <a:solidFill>
                  <a:srgbClr val="9A9995"/>
                </a:solidFill>
              </a:rPr>
              <a:t>박관익</a:t>
            </a:r>
            <a:endParaRPr lang="en-US" altLang="ko-KR" kern="0" dirty="0">
              <a:solidFill>
                <a:srgbClr val="9A9995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38528-FCF3-4174-A909-AF96C558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20" y="3429000"/>
            <a:ext cx="5444333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0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A9742D-769D-4C7C-9797-A9DFED6A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116" y="1281273"/>
            <a:ext cx="8441004" cy="48500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56F8583-842B-48A4-B467-6658C9E6DA3A}"/>
              </a:ext>
            </a:extLst>
          </p:cNvPr>
          <p:cNvSpPr/>
          <p:nvPr/>
        </p:nvSpPr>
        <p:spPr>
          <a:xfrm>
            <a:off x="705256" y="1874344"/>
            <a:ext cx="1681809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인덱스를 섞는</a:t>
            </a:r>
            <a:endParaRPr lang="en-US" altLang="ko-KR" sz="160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BatchIndices</a:t>
            </a:r>
            <a:r>
              <a:rPr lang="en-US" altLang="ko-KR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()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모서리가 둥근 직사각형 52">
            <a:extLst>
              <a:ext uri="{FF2B5EF4-FFF2-40B4-BE49-F238E27FC236}">
                <a16:creationId xmlns:a16="http://schemas.microsoft.com/office/drawing/2014/main" id="{C838AD9F-90C4-4CC7-AAEE-06A0D69237A8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39521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generator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20E0E5-A8D0-4AFB-AFAB-7C5BFBB1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28" y="1351426"/>
            <a:ext cx="9002296" cy="458826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8CAEEA4-D5EE-441E-9E1A-106F12CB2299}"/>
              </a:ext>
            </a:extLst>
          </p:cNvPr>
          <p:cNvSpPr/>
          <p:nvPr/>
        </p:nvSpPr>
        <p:spPr>
          <a:xfrm>
            <a:off x="705256" y="1874344"/>
            <a:ext cx="187377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배치 생성하는</a:t>
            </a:r>
            <a:endParaRPr lang="en-US" altLang="ko-KR" sz="160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Segm_generator</a:t>
            </a:r>
            <a:r>
              <a:rPr lang="en-US" altLang="ko-KR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()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655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generator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134297-A8C3-4B0B-A0DD-FF4BA93A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130" y="1190573"/>
            <a:ext cx="7219280" cy="51360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AFBC8-445C-43FC-B481-1F2305361AE4}"/>
              </a:ext>
            </a:extLst>
          </p:cNvPr>
          <p:cNvSpPr/>
          <p:nvPr/>
        </p:nvSpPr>
        <p:spPr>
          <a:xfrm>
            <a:off x="743756" y="1980222"/>
            <a:ext cx="2249701" cy="1891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noProof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자르는</a:t>
            </a:r>
            <a:r>
              <a:rPr lang="en-US" altLang="ko-KR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g</a:t>
            </a:r>
            <a:r>
              <a:rPr kumimoji="0" lang="en-US" altLang="ko-KR" sz="1600" b="0" i="0" u="none" strike="noStrike" kern="1200" cap="none" spc="0" normalizeH="0" baseline="0" dirty="0" err="1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et_slice</a:t>
            </a:r>
            <a:r>
              <a:rPr kumimoji="0" lang="en-US" altLang="ko-KR" sz="1600" b="0" i="0" u="none" strike="noStrike" kern="1200" cap="none" spc="0" normalizeH="0" baseline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noProof="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</a:t>
            </a:r>
            <a:r>
              <a:rPr lang="ko-KR" altLang="en-US" sz="1600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좌우반전하는</a:t>
            </a:r>
            <a:endParaRPr lang="en-US" altLang="ko-KR" sz="160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g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et_item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70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generator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AFBC8-445C-43FC-B481-1F2305361AE4}"/>
              </a:ext>
            </a:extLst>
          </p:cNvPr>
          <p:cNvSpPr/>
          <p:nvPr/>
        </p:nvSpPr>
        <p:spPr>
          <a:xfrm>
            <a:off x="743757" y="1980222"/>
            <a:ext cx="2122728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월리가 포함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포함되지 않게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 데이터 섞는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Seg_gen_mix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AEC63A-759C-446A-904C-01D4F5AA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485" y="1457546"/>
            <a:ext cx="8714839" cy="43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이미지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시각화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7FC2CC-F77B-48A4-909A-F9AC3217E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05" y="1719027"/>
            <a:ext cx="8153585" cy="31032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1C2CD1-B2CF-498A-8D66-47897932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767" y="1351426"/>
            <a:ext cx="2605052" cy="442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57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데이터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시각화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BE0F97-DEA9-4820-A481-3EC2B057F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24" y="1939540"/>
            <a:ext cx="7035289" cy="2767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49E705-EF8C-4C6F-87E1-1C84A9021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809" y="3323146"/>
            <a:ext cx="4442322" cy="276721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3FD1B9-F538-4F90-A071-12D336ACAD95}"/>
              </a:ext>
            </a:extLst>
          </p:cNvPr>
          <p:cNvSpPr/>
          <p:nvPr/>
        </p:nvSpPr>
        <p:spPr>
          <a:xfrm>
            <a:off x="8233931" y="2822205"/>
            <a:ext cx="304741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편향된 타겟 값 데이터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8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시각화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EC0201-1203-49F7-9D2E-1294C5AD5B42}"/>
              </a:ext>
            </a:extLst>
          </p:cNvPr>
          <p:cNvSpPr/>
          <p:nvPr/>
        </p:nvSpPr>
        <p:spPr>
          <a:xfrm>
            <a:off x="8214198" y="2583794"/>
            <a:ext cx="304741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채운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class</a:t>
            </a:r>
            <a:r>
              <a:rPr kumimoji="0" lang="en-US" altLang="ko-KR" sz="1600" b="0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weight </a:t>
            </a:r>
            <a:r>
              <a:rPr kumimoji="0" lang="ko-KR" altLang="en-US" sz="1600" b="0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생성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F72069-EE3E-4545-863D-8059AF39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4" y="1731059"/>
            <a:ext cx="7226280" cy="28216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16AA2D-A4D7-40D7-9F30-7D303778B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37" y="3580296"/>
            <a:ext cx="4929438" cy="2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7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CNN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구축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4EC0201-1203-49F7-9D2E-1294C5AD5B42}"/>
              </a:ext>
            </a:extLst>
          </p:cNvPr>
          <p:cNvSpPr/>
          <p:nvPr/>
        </p:nvSpPr>
        <p:spPr>
          <a:xfrm>
            <a:off x="5987128" y="1464892"/>
            <a:ext cx="54898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번의 </a:t>
            </a:r>
            <a:r>
              <a:rPr lang="en-US" altLang="ko-KR" sz="1600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Maxpooling</a:t>
            </a:r>
            <a:r>
              <a:rPr lang="en-US" altLang="ko-KR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 , 4</a:t>
            </a: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번의 </a:t>
            </a:r>
            <a:r>
              <a:rPr lang="en-US" altLang="ko-KR" sz="1600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UpSampling</a:t>
            </a: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을 통한 </a:t>
            </a:r>
            <a:r>
              <a:rPr lang="en-US" altLang="ko-KR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CNN </a:t>
            </a: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구축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0F8F81-8893-44E2-9ECA-24DDF3E8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1668378"/>
            <a:ext cx="5489823" cy="46185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988AF9-66D6-43BD-9F09-09D33A1B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28" y="2163977"/>
            <a:ext cx="5707567" cy="427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9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2007396" cy="272467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컴파일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및 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요약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F1FB7C-FC7C-4191-AFDC-81297C2E7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42" y="1779809"/>
            <a:ext cx="6243052" cy="1236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8648EE-5699-4282-88ED-1E208D47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42" y="3222682"/>
            <a:ext cx="4962892" cy="32255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70B1FC-5DDA-4479-928A-0556DC3E2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434" y="3164559"/>
            <a:ext cx="5594173" cy="32781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0BD3F8-0323-4ECC-BFB3-DAE531DA2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983" y="1779809"/>
            <a:ext cx="2630705" cy="7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9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훈련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EBF8B3-E84F-4A04-A571-26203FD32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54" y="1892075"/>
            <a:ext cx="9919287" cy="43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25BD2C-5C1B-48BA-B2C0-C57C39A6E314}"/>
              </a:ext>
            </a:extLst>
          </p:cNvPr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9A9995"/>
                </a:solidFill>
              </a:rPr>
              <a:t>1. </a:t>
            </a:r>
            <a:r>
              <a:rPr lang="ko-KR" altLang="en-US" sz="2400" b="1" kern="0" dirty="0">
                <a:solidFill>
                  <a:srgbClr val="9A9995"/>
                </a:solidFill>
              </a:rPr>
              <a:t>데이터셋</a:t>
            </a:r>
            <a:endParaRPr lang="en-US" altLang="ko-KR" sz="2400" b="1" kern="0" dirty="0">
              <a:solidFill>
                <a:srgbClr val="9A9995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95686" y="1330584"/>
            <a:ext cx="1314437" cy="29902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Find Waldo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C36CF0-F4ED-4CFA-B476-DA9EF68EEE91}"/>
              </a:ext>
            </a:extLst>
          </p:cNvPr>
          <p:cNvSpPr/>
          <p:nvPr/>
        </p:nvSpPr>
        <p:spPr>
          <a:xfrm>
            <a:off x="2165684" y="1232769"/>
            <a:ext cx="645855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>
                <a:hlinkClick r:id="rId2"/>
              </a:rPr>
              <a:t>https://www.kaggle.com/kairess/find-waldo</a:t>
            </a:r>
            <a:r>
              <a:rPr lang="en-US" altLang="ko-KR" sz="1600" dirty="0"/>
              <a:t> (Kaggle </a:t>
            </a:r>
            <a:r>
              <a:rPr lang="ko-KR" altLang="en-US" sz="1600" dirty="0"/>
              <a:t>데이터</a:t>
            </a:r>
            <a:r>
              <a:rPr lang="en-US" altLang="ko-KR" sz="1600" dirty="0"/>
              <a:t>)</a:t>
            </a:r>
            <a:endParaRPr lang="en-US" altLang="ko-KR" sz="1600" dirty="0">
              <a:solidFill>
                <a:srgbClr val="9A9995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E2680BA-3681-4C0D-8D0D-7D8ADF18FE4A}"/>
              </a:ext>
            </a:extLst>
          </p:cNvPr>
          <p:cNvSpPr/>
          <p:nvPr/>
        </p:nvSpPr>
        <p:spPr>
          <a:xfrm>
            <a:off x="1399947" y="1924320"/>
            <a:ext cx="908064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dirty="0">
                <a:solidFill>
                  <a:srgbClr val="9A9995"/>
                </a:solidFill>
              </a:rPr>
              <a:t>Find Waldo (</a:t>
            </a:r>
            <a:r>
              <a:rPr lang="ko-KR" altLang="en-US" sz="3200" b="1" dirty="0">
                <a:solidFill>
                  <a:srgbClr val="9A9995"/>
                </a:solidFill>
              </a:rPr>
              <a:t>월리를 찾아라</a:t>
            </a:r>
            <a:r>
              <a:rPr lang="en-US" altLang="ko-KR" sz="3200" b="1" dirty="0">
                <a:solidFill>
                  <a:srgbClr val="9A9995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Finding Waldo with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DA194D-8B9D-4292-89F9-60F80C9B2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665" y="3206477"/>
            <a:ext cx="5027723" cy="31128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1B4C8C-1609-4FC1-91BB-30E0E90CA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08" y="3190348"/>
            <a:ext cx="5075222" cy="312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8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F03282AB-7285-4BD7-995B-3F1674789EBA}"/>
              </a:ext>
            </a:extLst>
          </p:cNvPr>
          <p:cNvSpPr/>
          <p:nvPr/>
        </p:nvSpPr>
        <p:spPr>
          <a:xfrm>
            <a:off x="610676" y="1190572"/>
            <a:ext cx="2698889" cy="349470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훈련 정확도 시각화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714712-0DDE-4AC7-A42E-70C44D2B5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32" y="1920125"/>
            <a:ext cx="2578293" cy="20262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1CBDDE-50C0-41BB-BDA3-EABA0E9F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983" y="2767022"/>
            <a:ext cx="8408610" cy="34412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ADDDFB-F0F7-428D-A34D-1DB54F5F2D1B}"/>
              </a:ext>
            </a:extLst>
          </p:cNvPr>
          <p:cNvSpPr/>
          <p:nvPr/>
        </p:nvSpPr>
        <p:spPr>
          <a:xfrm>
            <a:off x="1067832" y="4311890"/>
            <a:ext cx="1800496" cy="1179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잘 훈련되었음을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그래프를 통해 </a:t>
            </a:r>
            <a:endParaRPr lang="en-US" altLang="ko-KR" sz="160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알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61898B-7366-4F09-AE65-F8CA54D2816E}"/>
              </a:ext>
            </a:extLst>
          </p:cNvPr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828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평가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7D0A6-C028-4A0C-9110-A32D2E26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9" y="1719027"/>
            <a:ext cx="10344682" cy="193049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B1504EC-199C-46D2-B23A-607B3AF3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3260360"/>
            <a:ext cx="5057437" cy="32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BFAB9C-94CE-4BDE-A506-C01BD9DD87CD}"/>
              </a:ext>
            </a:extLst>
          </p:cNvPr>
          <p:cNvSpPr/>
          <p:nvPr/>
        </p:nvSpPr>
        <p:spPr>
          <a:xfrm>
            <a:off x="1019991" y="3951641"/>
            <a:ext cx="273414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테스트 이미지 원본 시각화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86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평가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BFAB9C-94CE-4BDE-A506-C01BD9DD87CD}"/>
              </a:ext>
            </a:extLst>
          </p:cNvPr>
          <p:cNvSpPr/>
          <p:nvPr/>
        </p:nvSpPr>
        <p:spPr>
          <a:xfrm>
            <a:off x="1019991" y="5116009"/>
            <a:ext cx="3869312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크기 조절하는 </a:t>
            </a:r>
            <a:r>
              <a:rPr lang="en-US" altLang="ko-KR" sz="1600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img_resize</a:t>
            </a:r>
            <a:r>
              <a:rPr lang="en-US" altLang="ko-KR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배치로 분할하는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split_panels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noProof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하나로 되합치는 </a:t>
            </a:r>
            <a:r>
              <a:rPr lang="en-US" altLang="ko-KR" sz="1600" noProof="0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combine_panels</a:t>
            </a:r>
            <a:r>
              <a:rPr lang="en-US" altLang="ko-KR" sz="1600" noProof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()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860108-7566-425F-8FB5-F65AE775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7" y="1649008"/>
            <a:ext cx="5950256" cy="33529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F9993B-60D6-49EC-BEB0-94DE25BEE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303" y="1351426"/>
            <a:ext cx="6801200" cy="4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8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평가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BFAB9C-94CE-4BDE-A506-C01BD9DD87CD}"/>
              </a:ext>
            </a:extLst>
          </p:cNvPr>
          <p:cNvSpPr/>
          <p:nvPr/>
        </p:nvSpPr>
        <p:spPr>
          <a:xfrm>
            <a:off x="8941583" y="2881530"/>
            <a:ext cx="229870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테스트 데이터 </a:t>
            </a:r>
            <a:r>
              <a:rPr lang="ko-KR" altLang="en-US" sz="1600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E725E2-4BEF-4451-861B-E49D7398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12" y="1870874"/>
            <a:ext cx="7638369" cy="346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4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4841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평가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BFAB9C-94CE-4BDE-A506-C01BD9DD87CD}"/>
              </a:ext>
            </a:extLst>
          </p:cNvPr>
          <p:cNvSpPr/>
          <p:nvPr/>
        </p:nvSpPr>
        <p:spPr>
          <a:xfrm>
            <a:off x="6852410" y="2296369"/>
            <a:ext cx="414716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월리가 있는 곳을 표현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4867D0-0AE1-40DD-A25B-8E91148B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29" y="1796185"/>
            <a:ext cx="5581246" cy="38712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DCD2FC-170F-48E6-98B1-1591DBA56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410" y="2820737"/>
            <a:ext cx="6345379" cy="359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0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1776389" cy="32170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오버레이 생성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8B43EE-FB20-428E-B44F-80A63894F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76" y="2414069"/>
            <a:ext cx="6294499" cy="36774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4F7484-2853-41A2-9270-8DF70CE95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76" y="1363166"/>
            <a:ext cx="4992905" cy="29798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933A66-9F6C-427D-890A-8427D4D7BD91}"/>
              </a:ext>
            </a:extLst>
          </p:cNvPr>
          <p:cNvSpPr/>
          <p:nvPr/>
        </p:nvSpPr>
        <p:spPr>
          <a:xfrm>
            <a:off x="7027499" y="4446403"/>
            <a:ext cx="4147167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월리가 있는</a:t>
            </a:r>
            <a:r>
              <a:rPr kumimoji="0" lang="ko-KR" altLang="en-US" sz="1600" b="0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곳을 </a:t>
            </a:r>
            <a:r>
              <a:rPr kumimoji="0" lang="en-US" altLang="ko-KR" sz="1600" b="0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600" b="0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</a:t>
            </a:r>
            <a:r>
              <a:rPr kumimoji="0" lang="en-US" altLang="ko-KR" sz="1600" b="0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나머지는 </a:t>
            </a:r>
            <a:r>
              <a:rPr kumimoji="0" lang="en-US" altLang="ko-KR" sz="1600" b="0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600" b="0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으로 표현</a:t>
            </a:r>
            <a:endParaRPr kumimoji="0" lang="en-US" altLang="ko-KR" sz="1600" b="0" i="0" u="none" strike="noStrike" kern="1200" cap="none" spc="0" normalizeH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aseline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600" baseline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오버레이 생성</a:t>
            </a:r>
            <a:r>
              <a:rPr lang="en-US" altLang="ko-KR" sz="1600" baseline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27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ACB94067-206D-44F5-B1CD-56963640F5E0}"/>
              </a:ext>
            </a:extLst>
          </p:cNvPr>
          <p:cNvSpPr/>
          <p:nvPr/>
        </p:nvSpPr>
        <p:spPr>
          <a:xfrm>
            <a:off x="610676" y="1190573"/>
            <a:ext cx="2161400" cy="291718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테스트 시각화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64324-1309-496C-91D3-FA49AD58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792" y="1792394"/>
            <a:ext cx="8153732" cy="43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3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CF1A660-D3E9-46BB-847D-61395B1FB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116" y="1190573"/>
            <a:ext cx="8313690" cy="51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7CF62-23D6-4EC8-9716-5E3F74A55ADA}"/>
              </a:ext>
            </a:extLst>
          </p:cNvPr>
          <p:cNvSpPr/>
          <p:nvPr/>
        </p:nvSpPr>
        <p:spPr>
          <a:xfrm>
            <a:off x="1217896" y="4285298"/>
            <a:ext cx="151567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찾은 월리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</a:t>
            </a:r>
          </a:p>
        </p:txBody>
      </p:sp>
      <p:sp>
        <p:nvSpPr>
          <p:cNvPr id="11" name="모서리가 둥근 직사각형 52">
            <a:extLst>
              <a:ext uri="{FF2B5EF4-FFF2-40B4-BE49-F238E27FC236}">
                <a16:creationId xmlns:a16="http://schemas.microsoft.com/office/drawing/2014/main" id="{3F8DF634-A99C-481A-BA1B-DECC1D961CC6}"/>
              </a:ext>
            </a:extLst>
          </p:cNvPr>
          <p:cNvSpPr/>
          <p:nvPr/>
        </p:nvSpPr>
        <p:spPr>
          <a:xfrm>
            <a:off x="610676" y="1190573"/>
            <a:ext cx="1882267" cy="310968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테스트 결과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3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이론 설명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F03282AB-7285-4BD7-995B-3F1674789EBA}"/>
              </a:ext>
            </a:extLst>
          </p:cNvPr>
          <p:cNvSpPr/>
          <p:nvPr/>
        </p:nvSpPr>
        <p:spPr>
          <a:xfrm>
            <a:off x="610677" y="1190572"/>
            <a:ext cx="1551756" cy="37115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conv2D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388633-4ECC-4156-BEF7-8F3D8E8AEA8E}"/>
              </a:ext>
            </a:extLst>
          </p:cNvPr>
          <p:cNvSpPr/>
          <p:nvPr/>
        </p:nvSpPr>
        <p:spPr>
          <a:xfrm>
            <a:off x="610677" y="2001059"/>
            <a:ext cx="11266898" cy="4193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9A9995"/>
                </a:solidFill>
              </a:rPr>
              <a:t>CNN</a:t>
            </a:r>
            <a:r>
              <a:rPr lang="ko-KR" altLang="en-US" dirty="0">
                <a:solidFill>
                  <a:srgbClr val="9A9995"/>
                </a:solidFill>
              </a:rPr>
              <a:t>은 </a:t>
            </a:r>
            <a:r>
              <a:rPr lang="ko-KR" altLang="en-US" dirty="0" err="1">
                <a:solidFill>
                  <a:srgbClr val="9A9995"/>
                </a:solidFill>
              </a:rPr>
              <a:t>합성곱층</a:t>
            </a:r>
            <a:r>
              <a:rPr lang="en-US" altLang="ko-KR" dirty="0">
                <a:solidFill>
                  <a:srgbClr val="9A9995"/>
                </a:solidFill>
              </a:rPr>
              <a:t>(</a:t>
            </a:r>
            <a:r>
              <a:rPr lang="en-US" altLang="ko-KR" dirty="0" err="1">
                <a:solidFill>
                  <a:srgbClr val="9A9995"/>
                </a:solidFill>
              </a:rPr>
              <a:t>covolutional</a:t>
            </a:r>
            <a:r>
              <a:rPr lang="en-US" altLang="ko-KR" dirty="0">
                <a:solidFill>
                  <a:srgbClr val="9A9995"/>
                </a:solidFill>
              </a:rPr>
              <a:t> layer)</a:t>
            </a:r>
            <a:r>
              <a:rPr lang="ko-KR" altLang="en-US" dirty="0">
                <a:solidFill>
                  <a:srgbClr val="9A9995"/>
                </a:solidFill>
              </a:rPr>
              <a:t>과 </a:t>
            </a:r>
            <a:r>
              <a:rPr lang="ko-KR" altLang="en-US" dirty="0" err="1">
                <a:solidFill>
                  <a:srgbClr val="9A9995"/>
                </a:solidFill>
              </a:rPr>
              <a:t>풀링층</a:t>
            </a:r>
            <a:r>
              <a:rPr lang="en-US" altLang="ko-KR" dirty="0">
                <a:solidFill>
                  <a:srgbClr val="9A9995"/>
                </a:solidFill>
              </a:rPr>
              <a:t>(pooling layer)</a:t>
            </a:r>
            <a:r>
              <a:rPr lang="ko-KR" altLang="en-US" dirty="0">
                <a:solidFill>
                  <a:srgbClr val="9A9995"/>
                </a:solidFill>
              </a:rPr>
              <a:t>으로 구성</a:t>
            </a:r>
            <a:endParaRPr lang="en-US" altLang="ko-KR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noProof="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9A9995"/>
                </a:solidFill>
              </a:rPr>
              <a:t>padding : </a:t>
            </a:r>
            <a:r>
              <a:rPr lang="ko-KR" altLang="en-US" dirty="0">
                <a:solidFill>
                  <a:srgbClr val="9A9995"/>
                </a:solidFill>
              </a:rPr>
              <a:t>경계 처리 방법 </a:t>
            </a:r>
            <a:r>
              <a:rPr lang="en-US" altLang="ko-KR" dirty="0">
                <a:solidFill>
                  <a:srgbClr val="9A9995"/>
                </a:solidFill>
              </a:rPr>
              <a:t>/ same : </a:t>
            </a:r>
            <a:r>
              <a:rPr lang="ko-KR" altLang="en-US" dirty="0">
                <a:solidFill>
                  <a:srgbClr val="9A9995"/>
                </a:solidFill>
              </a:rPr>
              <a:t>출력 이미지 사이즈가 입력 이미지 사이즈와 동일</a:t>
            </a:r>
            <a:endParaRPr lang="en-US" altLang="ko-KR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9A9995"/>
                </a:solidFill>
              </a:rPr>
              <a:t>Input_shape</a:t>
            </a:r>
            <a:r>
              <a:rPr lang="en-US" altLang="ko-KR" dirty="0">
                <a:solidFill>
                  <a:srgbClr val="9A9995"/>
                </a:solidFill>
              </a:rPr>
              <a:t> : </a:t>
            </a:r>
            <a:r>
              <a:rPr lang="ko-KR" altLang="en-US" dirty="0">
                <a:solidFill>
                  <a:srgbClr val="9A9995"/>
                </a:solidFill>
              </a:rPr>
              <a:t>샘플 수를 제외한 입력 형태 </a:t>
            </a:r>
            <a:r>
              <a:rPr lang="en-US" altLang="ko-KR" dirty="0">
                <a:solidFill>
                  <a:srgbClr val="9A9995"/>
                </a:solidFill>
              </a:rPr>
              <a:t>(</a:t>
            </a:r>
            <a:r>
              <a:rPr lang="ko-KR" altLang="en-US" dirty="0">
                <a:solidFill>
                  <a:srgbClr val="9A9995"/>
                </a:solidFill>
              </a:rPr>
              <a:t>본 프로젝트에서는 </a:t>
            </a:r>
            <a:r>
              <a:rPr lang="en-US" altLang="ko-KR" dirty="0">
                <a:solidFill>
                  <a:srgbClr val="9A9995"/>
                </a:solidFill>
              </a:rPr>
              <a:t>224x224x3)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9A9995"/>
                </a:solidFill>
              </a:rPr>
              <a:t>filter : </a:t>
            </a:r>
            <a:r>
              <a:rPr lang="ko-KR" altLang="en-US" dirty="0">
                <a:solidFill>
                  <a:srgbClr val="9A9995"/>
                </a:solidFill>
              </a:rPr>
              <a:t> 가중치를 의미</a:t>
            </a:r>
            <a:r>
              <a:rPr lang="en-US" altLang="ko-KR" dirty="0">
                <a:solidFill>
                  <a:srgbClr val="9A9995"/>
                </a:solidFill>
              </a:rPr>
              <a:t>, </a:t>
            </a:r>
            <a:r>
              <a:rPr lang="ko-KR" altLang="en-US" dirty="0">
                <a:solidFill>
                  <a:srgbClr val="9A9995"/>
                </a:solidFill>
              </a:rPr>
              <a:t>하나의 필터가 입력 이미지를 순회하며 적용된 결과값을 모아 출력 이미지가 생성</a:t>
            </a:r>
            <a:endParaRPr lang="en-US" altLang="ko-KR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9A9995"/>
                </a:solidFill>
              </a:rPr>
              <a:t>kernel size </a:t>
            </a:r>
            <a:r>
              <a:rPr lang="ko-KR" altLang="en-US" dirty="0">
                <a:solidFill>
                  <a:srgbClr val="9A9995"/>
                </a:solidFill>
              </a:rPr>
              <a:t>은 커널 윈도우 크기를 지정</a:t>
            </a:r>
            <a:endParaRPr lang="en-US" altLang="ko-KR" dirty="0">
              <a:solidFill>
                <a:srgbClr val="9A9995"/>
              </a:solidFill>
            </a:endParaRPr>
          </a:p>
          <a:p>
            <a:pPr lvl="2">
              <a:lnSpc>
                <a:spcPct val="150000"/>
              </a:lnSpc>
            </a:pPr>
            <a:endParaRPr lang="en-US" altLang="ko-KR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158762-81A9-4B6A-A6D3-1C76276F54F5}"/>
              </a:ext>
            </a:extLst>
          </p:cNvPr>
          <p:cNvSpPr/>
          <p:nvPr/>
        </p:nvSpPr>
        <p:spPr>
          <a:xfrm>
            <a:off x="2344485" y="1169138"/>
            <a:ext cx="701127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>
                <a:solidFill>
                  <a:srgbClr val="9A9995"/>
                </a:solidFill>
              </a:rPr>
              <a:t>필터로 특징을 뽑아주는 </a:t>
            </a:r>
            <a:r>
              <a:rPr lang="ko-KR" altLang="en-US" sz="1600" b="1" dirty="0" err="1">
                <a:solidFill>
                  <a:srgbClr val="9A9995"/>
                </a:solidFill>
              </a:rPr>
              <a:t>컨볼루션</a:t>
            </a:r>
            <a:r>
              <a:rPr lang="ko-KR" altLang="en-US" sz="1600" b="1" dirty="0">
                <a:solidFill>
                  <a:srgbClr val="9A9995"/>
                </a:solidFill>
              </a:rPr>
              <a:t> </a:t>
            </a:r>
            <a:r>
              <a:rPr lang="en-US" altLang="ko-KR" sz="1600" b="1" dirty="0">
                <a:solidFill>
                  <a:srgbClr val="9A9995"/>
                </a:solidFill>
              </a:rPr>
              <a:t>(Convolution) </a:t>
            </a:r>
            <a:r>
              <a:rPr lang="ko-KR" altLang="en-US" sz="1600" b="1" dirty="0">
                <a:solidFill>
                  <a:srgbClr val="9A9995"/>
                </a:solidFill>
              </a:rPr>
              <a:t>레이어</a:t>
            </a:r>
            <a:endParaRPr lang="en-US" altLang="ko-KR" sz="1600" b="1" dirty="0">
              <a:solidFill>
                <a:srgbClr val="9A9995"/>
              </a:solidFill>
            </a:endParaRPr>
          </a:p>
        </p:txBody>
      </p:sp>
      <p:pic>
        <p:nvPicPr>
          <p:cNvPr id="3" name="그림 2" descr="게임이(가) 표시된 사진&#10;&#10;자동 생성된 설명">
            <a:extLst>
              <a:ext uri="{FF2B5EF4-FFF2-40B4-BE49-F238E27FC236}">
                <a16:creationId xmlns:a16="http://schemas.microsoft.com/office/drawing/2014/main" id="{E066F8E8-8E38-4434-953B-A01543D1E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64" y="1169138"/>
            <a:ext cx="2632659" cy="15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이론 설명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F03282AB-7285-4BD7-995B-3F1674789EBA}"/>
              </a:ext>
            </a:extLst>
          </p:cNvPr>
          <p:cNvSpPr/>
          <p:nvPr/>
        </p:nvSpPr>
        <p:spPr>
          <a:xfrm>
            <a:off x="610677" y="1190572"/>
            <a:ext cx="1551756" cy="37115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p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ooling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layer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388633-4ECC-4156-BEF7-8F3D8E8AEA8E}"/>
              </a:ext>
            </a:extLst>
          </p:cNvPr>
          <p:cNvSpPr/>
          <p:nvPr/>
        </p:nvSpPr>
        <p:spPr>
          <a:xfrm>
            <a:off x="610677" y="1686377"/>
            <a:ext cx="10843386" cy="4569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9A9995"/>
                </a:solidFill>
              </a:rPr>
              <a:t>&lt; </a:t>
            </a:r>
            <a:r>
              <a:rPr lang="en-US" altLang="ko-KR" b="1" dirty="0" err="1">
                <a:solidFill>
                  <a:srgbClr val="9A9995"/>
                </a:solidFill>
              </a:rPr>
              <a:t>MaxPooling</a:t>
            </a:r>
            <a:r>
              <a:rPr lang="en-US" altLang="ko-KR" b="1" dirty="0">
                <a:solidFill>
                  <a:srgbClr val="9A9995"/>
                </a:solidFill>
              </a:rPr>
              <a:t> 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사소한 변화를 무시해주는 </a:t>
            </a:r>
            <a:r>
              <a:rPr lang="en-US" altLang="ko-KR" sz="1600" dirty="0">
                <a:solidFill>
                  <a:srgbClr val="9A9995"/>
                </a:solidFill>
              </a:rPr>
              <a:t>Max Pooling layer</a:t>
            </a:r>
            <a:endParaRPr lang="ko-KR" altLang="en-US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rgbClr val="9A9995"/>
                </a:solidFill>
              </a:rPr>
              <a:t>컨볼루션</a:t>
            </a:r>
            <a:r>
              <a:rPr lang="ko-KR" altLang="en-US" sz="1600" dirty="0">
                <a:solidFill>
                  <a:srgbClr val="9A9995"/>
                </a:solidFill>
              </a:rPr>
              <a:t> 레이어의 출력 이미지에서 주요한 값만 뽑아 크기가 작은 출력 영상을 만듦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rgbClr val="9A9995"/>
                </a:solidFill>
              </a:rPr>
              <a:t>    </a:t>
            </a:r>
            <a:r>
              <a:rPr lang="ko-KR" altLang="en-US" sz="1600" dirty="0">
                <a:solidFill>
                  <a:srgbClr val="9A9995"/>
                </a:solidFill>
              </a:rPr>
              <a:t>이것은 지역적인 사소한 변화가 영향을 미치지 않도록 함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9A9995"/>
                </a:solidFill>
              </a:rPr>
              <a:t>pool_size</a:t>
            </a:r>
            <a:r>
              <a:rPr lang="en-US" altLang="ko-KR" sz="1600" dirty="0">
                <a:solidFill>
                  <a:srgbClr val="9A9995"/>
                </a:solidFill>
              </a:rPr>
              <a:t> : </a:t>
            </a:r>
            <a:r>
              <a:rPr lang="ko-KR" altLang="en-US" sz="1600" dirty="0">
                <a:solidFill>
                  <a:srgbClr val="9A9995"/>
                </a:solidFill>
              </a:rPr>
              <a:t>수직</a:t>
            </a:r>
            <a:r>
              <a:rPr lang="en-US" altLang="ko-KR" sz="1600" dirty="0">
                <a:solidFill>
                  <a:srgbClr val="9A9995"/>
                </a:solidFill>
              </a:rPr>
              <a:t>, </a:t>
            </a:r>
            <a:r>
              <a:rPr lang="ko-KR" altLang="en-US" sz="1600" dirty="0">
                <a:solidFill>
                  <a:srgbClr val="9A9995"/>
                </a:solidFill>
              </a:rPr>
              <a:t>수평 축소 비율을 지정</a:t>
            </a:r>
            <a:r>
              <a:rPr lang="en-US" altLang="ko-KR" sz="1600" dirty="0">
                <a:solidFill>
                  <a:srgbClr val="9A9995"/>
                </a:solidFill>
              </a:rPr>
              <a:t> / ex) (2, 2)</a:t>
            </a:r>
            <a:r>
              <a:rPr lang="ko-KR" altLang="en-US" sz="1600" dirty="0">
                <a:solidFill>
                  <a:srgbClr val="9A9995"/>
                </a:solidFill>
              </a:rPr>
              <a:t>이면 출력 영상 크기는 입력 영상 크기의 반으로 </a:t>
            </a:r>
            <a:r>
              <a:rPr lang="ko-KR" altLang="en-US" sz="1600" dirty="0" err="1">
                <a:solidFill>
                  <a:srgbClr val="9A9995"/>
                </a:solidFill>
              </a:rPr>
              <a:t>줄음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본 프로젝트에서는 차원을 줄여서 </a:t>
            </a:r>
            <a:r>
              <a:rPr lang="en-US" altLang="ko-KR" sz="1600" dirty="0">
                <a:solidFill>
                  <a:srgbClr val="9A9995"/>
                </a:solidFill>
              </a:rPr>
              <a:t>14x14</a:t>
            </a:r>
            <a:r>
              <a:rPr lang="ko-KR" altLang="en-US" sz="1600" dirty="0">
                <a:solidFill>
                  <a:srgbClr val="9A9995"/>
                </a:solidFill>
              </a:rPr>
              <a:t>로 만듦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9A9995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9A9995"/>
                </a:solidFill>
              </a:rPr>
              <a:t>&lt; </a:t>
            </a:r>
            <a:r>
              <a:rPr lang="en-US" altLang="ko-KR" b="1" dirty="0" err="1">
                <a:solidFill>
                  <a:srgbClr val="9A9995"/>
                </a:solidFill>
              </a:rPr>
              <a:t>UpSampling</a:t>
            </a:r>
            <a:r>
              <a:rPr lang="en-US" altLang="ko-KR" b="1" dirty="0">
                <a:solidFill>
                  <a:srgbClr val="9A9995"/>
                </a:solidFill>
              </a:rPr>
              <a:t> 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원래 이미지 크기로 복원하는 과정으로 데이터의 크기를 키우는 것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이미지의 모든 픽셀에 대해서 클래스를 예측하는 </a:t>
            </a:r>
            <a:r>
              <a:rPr lang="en-US" altLang="ko-KR" sz="1600" dirty="0">
                <a:solidFill>
                  <a:srgbClr val="9A9995"/>
                </a:solidFill>
              </a:rPr>
              <a:t>dense prediction</a:t>
            </a:r>
            <a:r>
              <a:rPr lang="ko-KR" altLang="en-US" sz="1600" dirty="0">
                <a:solidFill>
                  <a:srgbClr val="9A9995"/>
                </a:solidFill>
              </a:rPr>
              <a:t>을 해주는 것이 이미지 분석의 목적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9A9995"/>
                </a:solidFill>
              </a:rPr>
              <a:t>UpSampling</a:t>
            </a:r>
            <a:r>
              <a:rPr lang="ko-KR" altLang="en-US" sz="1600" dirty="0">
                <a:solidFill>
                  <a:srgbClr val="9A9995"/>
                </a:solidFill>
              </a:rPr>
              <a:t>을 통해서 각 클래스에 해당하는 특성 </a:t>
            </a:r>
            <a:r>
              <a:rPr lang="ko-KR" altLang="en-US" sz="1600" dirty="0" err="1">
                <a:solidFill>
                  <a:srgbClr val="9A9995"/>
                </a:solidFill>
              </a:rPr>
              <a:t>맵들을</a:t>
            </a:r>
            <a:r>
              <a:rPr lang="ko-KR" altLang="en-US" sz="1600" dirty="0">
                <a:solidFill>
                  <a:srgbClr val="9A9995"/>
                </a:solidFill>
              </a:rPr>
              <a:t> 원래 사이즈로 크기를 </a:t>
            </a:r>
            <a:r>
              <a:rPr lang="ko-KR" altLang="en-US" sz="1600" dirty="0" err="1">
                <a:solidFill>
                  <a:srgbClr val="9A9995"/>
                </a:solidFill>
              </a:rPr>
              <a:t>키워줌</a:t>
            </a:r>
            <a:endParaRPr lang="ko-KR" altLang="en-US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본 프로젝트에서는 다시 </a:t>
            </a:r>
            <a:r>
              <a:rPr lang="en-US" altLang="ko-KR" sz="1600" dirty="0">
                <a:solidFill>
                  <a:srgbClr val="9A9995"/>
                </a:solidFill>
              </a:rPr>
              <a:t>224x224</a:t>
            </a:r>
            <a:r>
              <a:rPr lang="ko-KR" altLang="en-US" sz="1600" dirty="0">
                <a:solidFill>
                  <a:srgbClr val="9A9995"/>
                </a:solidFill>
              </a:rPr>
              <a:t>로 원본 이미지처럼 만듦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4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2168DEC-DF54-4495-95AE-C406F5E75A8C}"/>
              </a:ext>
            </a:extLst>
          </p:cNvPr>
          <p:cNvSpPr/>
          <p:nvPr/>
        </p:nvSpPr>
        <p:spPr>
          <a:xfrm>
            <a:off x="428625" y="104841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데이터셋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10676" y="1190572"/>
            <a:ext cx="1343251" cy="339845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</a:t>
            </a: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설명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B2BE86-C50C-4F76-A3F6-AF954951787E}"/>
              </a:ext>
            </a:extLst>
          </p:cNvPr>
          <p:cNvSpPr/>
          <p:nvPr/>
        </p:nvSpPr>
        <p:spPr>
          <a:xfrm>
            <a:off x="891175" y="1672575"/>
            <a:ext cx="10131119" cy="4516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&lt;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프로젝트</a:t>
            </a:r>
            <a:r>
              <a: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주제 </a:t>
            </a:r>
            <a:r>
              <a:rPr lang="en-US" altLang="ko-KR" sz="2000" b="1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&gt;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CNN</a:t>
            </a:r>
            <a:r>
              <a:rPr kumimoji="0" lang="ko-KR" altLang="en-US" i="0" u="none" strike="noStrike" kern="1200" cap="none" spc="0" normalizeH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을 활용하여 큰 이미지 속 조그만 월리를 찾기</a:t>
            </a:r>
            <a:endParaRPr kumimoji="0" lang="en-US" altLang="ko-KR" i="0" u="none" strike="noStrike" kern="1200" cap="none" spc="0" normalizeH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endParaRPr kumimoji="0" lang="en-US" altLang="ko-KR" sz="2000" b="1" i="0" u="none" strike="noStrike" kern="1200" cap="none" spc="0" normalizeH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b="1" baseline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&lt; </a:t>
            </a:r>
            <a:r>
              <a:rPr lang="ko-KR" altLang="en-US" sz="2000" b="1" baseline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문제</a:t>
            </a:r>
            <a:r>
              <a:rPr lang="ko-KR" altLang="en-US" sz="2000" b="1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 정의 </a:t>
            </a:r>
            <a:r>
              <a:rPr lang="en-US" altLang="ko-KR" sz="2000" b="1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&gt;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현저히 부족한 </a:t>
            </a:r>
            <a:r>
              <a:rPr lang="en-US" altLang="ko-KR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training dataset</a:t>
            </a:r>
            <a:r>
              <a:rPr lang="ko-KR" altLang="en-US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을 어떻게 해결할까</a:t>
            </a:r>
            <a:r>
              <a:rPr lang="en-US" altLang="ko-KR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편향된 타겟 값을 어떻게 해결할까</a:t>
            </a:r>
            <a:r>
              <a:rPr lang="en-US" altLang="ko-KR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</a:p>
          <a:p>
            <a:pPr lvl="0">
              <a:lnSpc>
                <a:spcPct val="150000"/>
              </a:lnSpc>
            </a:pPr>
            <a:endParaRPr lang="en-US" altLang="ko-KR" sz="2000" b="1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&lt;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해결 접근방안 </a:t>
            </a:r>
            <a:r>
              <a:rPr lang="en-US" altLang="ko-KR" sz="2000" b="1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&gt;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데이터를 무작위로 자르고 변환하여 이미지 배치를 생성</a:t>
            </a:r>
            <a:endParaRPr lang="en-US" altLang="ko-KR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각각 </a:t>
            </a:r>
            <a:r>
              <a:rPr lang="en-US" altLang="ko-KR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과 </a:t>
            </a:r>
            <a:r>
              <a:rPr lang="en-US" altLang="ko-KR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로 채운 </a:t>
            </a:r>
            <a:r>
              <a:rPr lang="en-US" altLang="ko-KR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class weight </a:t>
            </a:r>
            <a:r>
              <a:rPr lang="ko-KR" altLang="en-US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사용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73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이론 설명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F03282AB-7285-4BD7-995B-3F1674789EBA}"/>
              </a:ext>
            </a:extLst>
          </p:cNvPr>
          <p:cNvSpPr/>
          <p:nvPr/>
        </p:nvSpPr>
        <p:spPr>
          <a:xfrm>
            <a:off x="610676" y="1190572"/>
            <a:ext cx="1843765" cy="392590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Loss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Optimizer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388633-4ECC-4156-BEF7-8F3D8E8AEA8E}"/>
              </a:ext>
            </a:extLst>
          </p:cNvPr>
          <p:cNvSpPr/>
          <p:nvPr/>
        </p:nvSpPr>
        <p:spPr>
          <a:xfrm>
            <a:off x="574308" y="1911562"/>
            <a:ext cx="11007016" cy="3830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9A9995"/>
                </a:solidFill>
              </a:rPr>
              <a:t>&lt; </a:t>
            </a:r>
            <a:r>
              <a:rPr lang="en-US" altLang="ko-KR" b="1" dirty="0" err="1">
                <a:solidFill>
                  <a:srgbClr val="9A9995"/>
                </a:solidFill>
              </a:rPr>
              <a:t>categorical_crossentropy</a:t>
            </a:r>
            <a:r>
              <a:rPr lang="en-US" altLang="ko-KR" b="1" dirty="0">
                <a:solidFill>
                  <a:srgbClr val="9A9995"/>
                </a:solidFill>
              </a:rPr>
              <a:t> loss 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다중 분류 손실함수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클래스가 상호 배타적일 경우</a:t>
            </a:r>
            <a:r>
              <a:rPr lang="en-US" altLang="ko-KR" sz="1600" dirty="0">
                <a:solidFill>
                  <a:srgbClr val="9A9995"/>
                </a:solidFill>
              </a:rPr>
              <a:t>(e.g. </a:t>
            </a:r>
            <a:r>
              <a:rPr lang="ko-KR" altLang="en-US" sz="1600" dirty="0">
                <a:solidFill>
                  <a:srgbClr val="9A9995"/>
                </a:solidFill>
              </a:rPr>
              <a:t>각 샘플이 정확히 하나의 클래스에 속하는 경우</a:t>
            </a:r>
            <a:r>
              <a:rPr lang="en-US" altLang="ko-KR" sz="1600" dirty="0">
                <a:solidFill>
                  <a:srgbClr val="9A9995"/>
                </a:solidFill>
              </a:rPr>
              <a:t>) </a:t>
            </a:r>
            <a:r>
              <a:rPr lang="ko-KR" altLang="en-US" sz="1600" dirty="0">
                <a:solidFill>
                  <a:srgbClr val="9A9995"/>
                </a:solidFill>
              </a:rPr>
              <a:t>사용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9A9995"/>
                </a:solidFill>
              </a:rPr>
              <a:t>softmax</a:t>
            </a:r>
            <a:r>
              <a:rPr lang="en-US" altLang="ko-KR" sz="1600" dirty="0">
                <a:solidFill>
                  <a:srgbClr val="9A9995"/>
                </a:solidFill>
              </a:rPr>
              <a:t> </a:t>
            </a:r>
            <a:r>
              <a:rPr lang="ko-KR" altLang="en-US" sz="1600" dirty="0">
                <a:solidFill>
                  <a:srgbClr val="9A9995"/>
                </a:solidFill>
              </a:rPr>
              <a:t>활성화함수를 사용하고자 할 때 사용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9A9995"/>
                </a:solidFill>
              </a:rPr>
              <a:t>Cross-Entropy </a:t>
            </a:r>
            <a:r>
              <a:rPr lang="ko-KR" altLang="en-US" sz="1600" dirty="0">
                <a:solidFill>
                  <a:srgbClr val="9A9995"/>
                </a:solidFill>
              </a:rPr>
              <a:t>형태의 오차함수를 사용하면 출력 레이어에서 활성화 함수의 도함수에 의한 영향을 제거할 수 있음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9A9995"/>
                </a:solidFill>
              </a:rPr>
              <a:t>One-hot encoding</a:t>
            </a:r>
            <a:r>
              <a:rPr lang="ko-KR" altLang="en-US" sz="1600" dirty="0">
                <a:solidFill>
                  <a:srgbClr val="9A9995"/>
                </a:solidFill>
              </a:rPr>
              <a:t> 필요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9A9995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9A9995"/>
                </a:solidFill>
              </a:rPr>
              <a:t>&lt; </a:t>
            </a:r>
            <a:r>
              <a:rPr lang="en-US" altLang="ko-KR" b="1" dirty="0" err="1">
                <a:solidFill>
                  <a:srgbClr val="9A9995"/>
                </a:solidFill>
              </a:rPr>
              <a:t>adam</a:t>
            </a:r>
            <a:r>
              <a:rPr lang="en-US" altLang="ko-KR" b="1" dirty="0">
                <a:solidFill>
                  <a:srgbClr val="9A9995"/>
                </a:solidFill>
              </a:rPr>
              <a:t> optimizer 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9A9995"/>
                </a:solidFill>
              </a:rPr>
              <a:t>Adaptive Moment estimation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목적함수 </a:t>
            </a:r>
            <a:r>
              <a:rPr lang="en-US" altLang="ko-KR" sz="1600" dirty="0">
                <a:solidFill>
                  <a:srgbClr val="9A9995"/>
                </a:solidFill>
              </a:rPr>
              <a:t>f</a:t>
            </a:r>
            <a:r>
              <a:rPr lang="ko-KR" altLang="en-US" sz="1600" dirty="0">
                <a:solidFill>
                  <a:srgbClr val="9A9995"/>
                </a:solidFill>
              </a:rPr>
              <a:t>의 최솟값을 찾는 알고리즘으로 </a:t>
            </a:r>
            <a:r>
              <a:rPr lang="en-US" altLang="ko-KR" sz="1600" dirty="0">
                <a:solidFill>
                  <a:srgbClr val="9A9995"/>
                </a:solidFill>
              </a:rPr>
              <a:t>Momentum</a:t>
            </a:r>
            <a:r>
              <a:rPr lang="ko-KR" altLang="en-US" sz="1600" dirty="0">
                <a:solidFill>
                  <a:srgbClr val="9A9995"/>
                </a:solidFill>
              </a:rPr>
              <a:t>과 </a:t>
            </a:r>
            <a:r>
              <a:rPr lang="en-US" altLang="ko-KR" sz="1600" dirty="0" err="1">
                <a:solidFill>
                  <a:srgbClr val="9A9995"/>
                </a:solidFill>
              </a:rPr>
              <a:t>RMSProp</a:t>
            </a:r>
            <a:r>
              <a:rPr lang="ko-KR" altLang="en-US" sz="1600" dirty="0">
                <a:solidFill>
                  <a:srgbClr val="9A9995"/>
                </a:solidFill>
              </a:rPr>
              <a:t>의 기본 아이디어를 합친 알고리즘</a:t>
            </a:r>
            <a:r>
              <a:rPr lang="en-US" altLang="ko-KR" sz="1600" dirty="0">
                <a:solidFill>
                  <a:srgbClr val="9A9995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1A14C5-2428-4A62-97CC-1C81EC81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47" y="1190572"/>
            <a:ext cx="4331577" cy="155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이론 설명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F03282AB-7285-4BD7-995B-3F1674789EBA}"/>
              </a:ext>
            </a:extLst>
          </p:cNvPr>
          <p:cNvSpPr/>
          <p:nvPr/>
        </p:nvSpPr>
        <p:spPr>
          <a:xfrm>
            <a:off x="610677" y="1190572"/>
            <a:ext cx="1551756" cy="371156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activation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388633-4ECC-4156-BEF7-8F3D8E8AEA8E}"/>
              </a:ext>
            </a:extLst>
          </p:cNvPr>
          <p:cNvSpPr/>
          <p:nvPr/>
        </p:nvSpPr>
        <p:spPr>
          <a:xfrm>
            <a:off x="610677" y="1789910"/>
            <a:ext cx="11266898" cy="4199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9A9995"/>
                </a:solidFill>
              </a:rPr>
              <a:t>&lt; Leaky </a:t>
            </a:r>
            <a:r>
              <a:rPr lang="en-US" altLang="ko-KR" b="1" dirty="0" err="1">
                <a:solidFill>
                  <a:srgbClr val="9A9995"/>
                </a:solidFill>
              </a:rPr>
              <a:t>ReLU</a:t>
            </a:r>
            <a:r>
              <a:rPr lang="en-US" altLang="ko-KR" b="1" dirty="0">
                <a:solidFill>
                  <a:srgbClr val="9A9995"/>
                </a:solidFill>
              </a:rPr>
              <a:t> 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음수인 경우에도 기울기가 </a:t>
            </a:r>
            <a:r>
              <a:rPr lang="en-US" altLang="ko-KR" sz="1600" dirty="0">
                <a:solidFill>
                  <a:srgbClr val="9A9995"/>
                </a:solidFill>
              </a:rPr>
              <a:t>0</a:t>
            </a:r>
            <a:r>
              <a:rPr lang="ko-KR" altLang="en-US" sz="1600" dirty="0">
                <a:solidFill>
                  <a:srgbClr val="9A9995"/>
                </a:solidFill>
              </a:rPr>
              <a:t>이 되지 않도록 함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음수일 때 </a:t>
            </a:r>
            <a:r>
              <a:rPr lang="en-US" altLang="ko-KR" sz="1600" dirty="0">
                <a:solidFill>
                  <a:srgbClr val="9A9995"/>
                </a:solidFill>
              </a:rPr>
              <a:t>gradient</a:t>
            </a:r>
            <a:r>
              <a:rPr lang="ko-KR" altLang="en-US" sz="1600" dirty="0">
                <a:solidFill>
                  <a:srgbClr val="9A9995"/>
                </a:solidFill>
              </a:rPr>
              <a:t>가 </a:t>
            </a:r>
            <a:r>
              <a:rPr lang="en-US" altLang="ko-KR" sz="1600" dirty="0">
                <a:solidFill>
                  <a:srgbClr val="9A9995"/>
                </a:solidFill>
              </a:rPr>
              <a:t>0.01</a:t>
            </a:r>
            <a:r>
              <a:rPr lang="ko-KR" altLang="en-US" sz="1600" dirty="0">
                <a:solidFill>
                  <a:srgbClr val="9A9995"/>
                </a:solidFill>
              </a:rPr>
              <a:t>이라는 점을 제외하고는 </a:t>
            </a:r>
            <a:r>
              <a:rPr lang="en-US" altLang="ko-KR" sz="1600" dirty="0" err="1">
                <a:solidFill>
                  <a:srgbClr val="9A9995"/>
                </a:solidFill>
              </a:rPr>
              <a:t>ReLU</a:t>
            </a:r>
            <a:r>
              <a:rPr lang="ko-KR" altLang="en-US" sz="1600" dirty="0">
                <a:solidFill>
                  <a:srgbClr val="9A9995"/>
                </a:solidFill>
              </a:rPr>
              <a:t>와 같은 특성을 지님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9A9995"/>
                </a:solidFill>
              </a:rPr>
              <a:t>gradient</a:t>
            </a:r>
            <a:r>
              <a:rPr lang="ko-KR" altLang="en-US" sz="1600" dirty="0">
                <a:solidFill>
                  <a:srgbClr val="9A9995"/>
                </a:solidFill>
              </a:rPr>
              <a:t>가 죽는 현상을 피할 수 있고</a:t>
            </a:r>
            <a:r>
              <a:rPr lang="en-US" altLang="ko-KR" sz="1600" dirty="0">
                <a:solidFill>
                  <a:srgbClr val="9A9995"/>
                </a:solidFill>
              </a:rPr>
              <a:t>, </a:t>
            </a:r>
            <a:r>
              <a:rPr lang="ko-KR" altLang="en-US" sz="1600" dirty="0">
                <a:solidFill>
                  <a:srgbClr val="9A9995"/>
                </a:solidFill>
              </a:rPr>
              <a:t>미분하기도 편리해 계산 복잡성이 낮음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9A9995"/>
                </a:solidFill>
              </a:rPr>
              <a:t>Computationally efficient</a:t>
            </a:r>
            <a:r>
              <a:rPr lang="ko-KR" altLang="en-US" sz="1600" dirty="0">
                <a:solidFill>
                  <a:srgbClr val="9A9995"/>
                </a:solidFill>
              </a:rPr>
              <a:t>하여 </a:t>
            </a:r>
            <a:r>
              <a:rPr lang="en-US" altLang="ko-KR" sz="1600" dirty="0">
                <a:solidFill>
                  <a:srgbClr val="9A9995"/>
                </a:solidFill>
              </a:rPr>
              <a:t>sigmoid </a:t>
            </a:r>
            <a:r>
              <a:rPr lang="ko-KR" altLang="en-US" sz="1600" dirty="0">
                <a:solidFill>
                  <a:srgbClr val="9A9995"/>
                </a:solidFill>
              </a:rPr>
              <a:t>함수나 </a:t>
            </a:r>
            <a:r>
              <a:rPr lang="en-US" altLang="ko-KR" sz="1600" dirty="0">
                <a:solidFill>
                  <a:srgbClr val="9A9995"/>
                </a:solidFill>
              </a:rPr>
              <a:t>tanh </a:t>
            </a:r>
            <a:r>
              <a:rPr lang="ko-KR" altLang="en-US" sz="1600" dirty="0">
                <a:solidFill>
                  <a:srgbClr val="9A9995"/>
                </a:solidFill>
              </a:rPr>
              <a:t>함수에 비하여 수렴 속도가 빠름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lvl="0">
              <a:lnSpc>
                <a:spcPct val="150000"/>
              </a:lnSpc>
            </a:pPr>
            <a:endParaRPr lang="en-US" altLang="ko-KR" sz="1600" dirty="0">
              <a:solidFill>
                <a:srgbClr val="9A9995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9A9995"/>
                </a:solidFill>
              </a:rPr>
              <a:t>&lt; </a:t>
            </a:r>
            <a:r>
              <a:rPr lang="en-US" altLang="ko-KR" b="1" dirty="0" err="1">
                <a:solidFill>
                  <a:srgbClr val="9A9995"/>
                </a:solidFill>
              </a:rPr>
              <a:t>softmax</a:t>
            </a:r>
            <a:r>
              <a:rPr lang="en-US" altLang="ko-KR" b="1" dirty="0">
                <a:solidFill>
                  <a:srgbClr val="9A9995"/>
                </a:solidFill>
              </a:rPr>
              <a:t> 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입력과 출력이 다 변수</a:t>
            </a:r>
            <a:r>
              <a:rPr lang="en-US" altLang="ko-KR" sz="1600" dirty="0">
                <a:solidFill>
                  <a:srgbClr val="9A9995"/>
                </a:solidFill>
              </a:rPr>
              <a:t>(multiple variable)</a:t>
            </a:r>
            <a:r>
              <a:rPr lang="ko-KR" altLang="en-US" sz="1600" dirty="0">
                <a:solidFill>
                  <a:srgbClr val="9A9995"/>
                </a:solidFill>
              </a:rPr>
              <a:t>인 함수</a:t>
            </a:r>
            <a:r>
              <a:rPr lang="en-US" altLang="ko-KR" sz="1600" dirty="0">
                <a:solidFill>
                  <a:srgbClr val="9A9995"/>
                </a:solidFill>
              </a:rPr>
              <a:t>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최고 출력의 위치를 변화하지 않으면서 출력의 합이 </a:t>
            </a:r>
            <a:r>
              <a:rPr lang="en-US" altLang="ko-KR" sz="1600" dirty="0">
                <a:solidFill>
                  <a:srgbClr val="9A9995"/>
                </a:solidFill>
              </a:rPr>
              <a:t>1</a:t>
            </a:r>
            <a:r>
              <a:rPr lang="ko-KR" altLang="en-US" sz="1600" dirty="0">
                <a:solidFill>
                  <a:srgbClr val="9A9995"/>
                </a:solidFill>
              </a:rPr>
              <a:t>이 되도록 조정하기 때문에</a:t>
            </a:r>
            <a:r>
              <a:rPr lang="en-US" altLang="ko-KR" sz="1600" dirty="0">
                <a:solidFill>
                  <a:srgbClr val="9A9995"/>
                </a:solidFill>
              </a:rPr>
              <a:t>,</a:t>
            </a:r>
          </a:p>
          <a:p>
            <a:pPr lvl="0">
              <a:lnSpc>
                <a:spcPct val="150000"/>
              </a:lnSpc>
            </a:pPr>
            <a:r>
              <a:rPr lang="ko-KR" altLang="en-US" sz="1600" dirty="0">
                <a:solidFill>
                  <a:srgbClr val="9A9995"/>
                </a:solidFill>
              </a:rPr>
              <a:t>     출력에 확률론적 의미를 부여할 수 있음</a:t>
            </a:r>
            <a:r>
              <a:rPr lang="en-US" altLang="ko-KR" sz="1600" dirty="0">
                <a:solidFill>
                  <a:srgbClr val="9A9995"/>
                </a:solidFill>
              </a:rPr>
              <a:t>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신경망의 최종 출력단에 적용</a:t>
            </a:r>
            <a:endParaRPr lang="en-US" altLang="ko-KR" sz="1600" dirty="0">
              <a:solidFill>
                <a:srgbClr val="9A9995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787063-09E3-4B79-B829-D7FE41899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46" y="4544533"/>
            <a:ext cx="2670577" cy="16518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957AB3-A527-4F6A-B938-3E769A611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06" y="1326959"/>
            <a:ext cx="2918456" cy="26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4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문제점 및 해결방안 논의</a:t>
            </a:r>
            <a:endParaRPr kumimoji="0" lang="en-US" altLang="ko-KR" sz="2400" b="1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121C9892-C6C8-4870-8771-5D4019AB692E}"/>
              </a:ext>
            </a:extLst>
          </p:cNvPr>
          <p:cNvSpPr/>
          <p:nvPr/>
        </p:nvSpPr>
        <p:spPr>
          <a:xfrm>
            <a:off x="610676" y="1190572"/>
            <a:ext cx="1343251" cy="339845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논의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C57ACE-8A23-4F31-81FF-5CBBB8164636}"/>
              </a:ext>
            </a:extLst>
          </p:cNvPr>
          <p:cNvSpPr/>
          <p:nvPr/>
        </p:nvSpPr>
        <p:spPr>
          <a:xfrm>
            <a:off x="746495" y="1530417"/>
            <a:ext cx="10834829" cy="4966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9A9995"/>
                </a:solidFill>
              </a:rPr>
              <a:t>&lt; </a:t>
            </a:r>
            <a:r>
              <a:rPr lang="ko-KR" altLang="en-US" b="1" dirty="0">
                <a:solidFill>
                  <a:srgbClr val="9A9995"/>
                </a:solidFill>
              </a:rPr>
              <a:t>기대효과 </a:t>
            </a:r>
            <a:r>
              <a:rPr lang="en-US" altLang="ko-KR" b="1" dirty="0">
                <a:solidFill>
                  <a:srgbClr val="9A9995"/>
                </a:solidFill>
              </a:rPr>
              <a:t>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트레이닝 이미지가 적을 때 효과적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다이나믹</a:t>
            </a:r>
            <a:r>
              <a:rPr lang="en-US" altLang="ko-KR" sz="1600" dirty="0">
                <a:solidFill>
                  <a:srgbClr val="9A9995"/>
                </a:solidFill>
              </a:rPr>
              <a:t>(</a:t>
            </a:r>
            <a:r>
              <a:rPr lang="ko-KR" altLang="en-US" sz="1600" dirty="0">
                <a:solidFill>
                  <a:srgbClr val="9A9995"/>
                </a:solidFill>
              </a:rPr>
              <a:t>동적</a:t>
            </a:r>
            <a:r>
              <a:rPr lang="en-US" altLang="ko-KR" sz="1600" dirty="0">
                <a:solidFill>
                  <a:srgbClr val="9A9995"/>
                </a:solidFill>
              </a:rPr>
              <a:t>)</a:t>
            </a:r>
            <a:r>
              <a:rPr lang="ko-KR" altLang="en-US" sz="1600" dirty="0">
                <a:solidFill>
                  <a:srgbClr val="9A9995"/>
                </a:solidFill>
              </a:rPr>
              <a:t>하게 데이터를 생성</a:t>
            </a:r>
            <a:r>
              <a:rPr lang="en-US" altLang="ko-KR" sz="1600" dirty="0">
                <a:solidFill>
                  <a:srgbClr val="9A9995"/>
                </a:solidFill>
              </a:rPr>
              <a:t>(augmentation)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9A9995"/>
                </a:solidFill>
              </a:rPr>
              <a:t>class weight</a:t>
            </a:r>
            <a:r>
              <a:rPr lang="ko-KR" altLang="en-US" sz="1600" dirty="0">
                <a:solidFill>
                  <a:srgbClr val="9A9995"/>
                </a:solidFill>
              </a:rPr>
              <a:t>를 사용하여 불균형한 데이터를 학습하는 모델을 만들기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실제로 데이터셋을 생성하기 힘들 때 사용하면 좋을 것으로 생각된다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rgbClr val="9A999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9A9995"/>
                </a:solidFill>
              </a:rPr>
              <a:t>&lt; </a:t>
            </a:r>
            <a:r>
              <a:rPr lang="ko-KR" altLang="en-US" b="1" dirty="0">
                <a:solidFill>
                  <a:srgbClr val="9A9995"/>
                </a:solidFill>
              </a:rPr>
              <a:t>문제점 </a:t>
            </a:r>
            <a:r>
              <a:rPr lang="en-US" altLang="ko-KR" b="1" dirty="0">
                <a:solidFill>
                  <a:srgbClr val="9A9995"/>
                </a:solidFill>
              </a:rPr>
              <a:t>&gt;</a:t>
            </a:r>
            <a:endParaRPr lang="ko-KR" altLang="en-US" b="1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완벽하게 테스트 이미지를 예측은 하지 못한다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새로운 데이터를 더 추가하여 학습시키고</a:t>
            </a:r>
            <a:r>
              <a:rPr lang="en-US" altLang="ko-KR" sz="1600" dirty="0">
                <a:solidFill>
                  <a:srgbClr val="9A9995"/>
                </a:solidFill>
              </a:rPr>
              <a:t>, </a:t>
            </a:r>
            <a:r>
              <a:rPr lang="ko-KR" altLang="en-US" sz="1600" dirty="0">
                <a:solidFill>
                  <a:srgbClr val="9A9995"/>
                </a:solidFill>
              </a:rPr>
              <a:t>모델을 튜닝할 필요가 있다</a:t>
            </a:r>
            <a:endParaRPr lang="en-US" altLang="ko-KR" sz="1600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rgbClr val="9A9995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b="1" dirty="0">
                <a:solidFill>
                  <a:srgbClr val="9A9995"/>
                </a:solidFill>
              </a:rPr>
              <a:t>&lt; </a:t>
            </a:r>
            <a:r>
              <a:rPr lang="ko-KR" altLang="en-US" b="1" dirty="0">
                <a:solidFill>
                  <a:srgbClr val="9A9995"/>
                </a:solidFill>
              </a:rPr>
              <a:t>학습 </a:t>
            </a:r>
            <a:r>
              <a:rPr lang="en-US" altLang="ko-KR" b="1" dirty="0">
                <a:solidFill>
                  <a:srgbClr val="9A9995"/>
                </a:solidFill>
              </a:rPr>
              <a:t>&gt;</a:t>
            </a:r>
            <a:endParaRPr lang="ko-KR" altLang="en-US" b="1" dirty="0">
              <a:solidFill>
                <a:srgbClr val="9A9995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큰 이미지를 바로 넣는 것이 아니라</a:t>
            </a:r>
            <a:r>
              <a:rPr lang="en-US" altLang="ko-KR" sz="1600" dirty="0">
                <a:solidFill>
                  <a:srgbClr val="9A9995"/>
                </a:solidFill>
              </a:rPr>
              <a:t>,</a:t>
            </a:r>
            <a:r>
              <a:rPr lang="ko-KR" altLang="en-US" sz="1600" dirty="0">
                <a:solidFill>
                  <a:srgbClr val="9A9995"/>
                </a:solidFill>
              </a:rPr>
              <a:t> 랜덤으로 쪼개서 넣는 모델을 만들어 보았다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9A9995"/>
                </a:solidFill>
              </a:rPr>
              <a:t>데이터셋도 동적으로 생성하는 법을 알아봤다</a:t>
            </a:r>
            <a:endParaRPr kumimoji="0" lang="en-US" altLang="ko-KR" sz="160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869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4509666" y="1854305"/>
            <a:ext cx="2854910" cy="2854910"/>
          </a:xfrm>
          <a:prstGeom prst="ellipse">
            <a:avLst/>
          </a:prstGeom>
          <a:solidFill>
            <a:srgbClr val="F0E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감사합니다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86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2168DEC-DF54-4495-95AE-C406F5E75A8C}"/>
              </a:ext>
            </a:extLst>
          </p:cNvPr>
          <p:cNvSpPr/>
          <p:nvPr/>
        </p:nvSpPr>
        <p:spPr>
          <a:xfrm>
            <a:off x="428625" y="104841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데이터셋</a:t>
            </a:r>
            <a:endParaRPr kumimoji="0" lang="en-US" altLang="ko-KR" sz="2400" b="1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B2BE86-C50C-4F76-A3F6-AF954951787E}"/>
              </a:ext>
            </a:extLst>
          </p:cNvPr>
          <p:cNvSpPr/>
          <p:nvPr/>
        </p:nvSpPr>
        <p:spPr>
          <a:xfrm>
            <a:off x="774305" y="1895331"/>
            <a:ext cx="9080647" cy="3898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9A9995"/>
                </a:solidFill>
              </a:rPr>
              <a:t>train</a:t>
            </a:r>
            <a:r>
              <a:rPr lang="ko-KR" altLang="en-US" sz="2400" b="1" dirty="0">
                <a:solidFill>
                  <a:srgbClr val="9A9995"/>
                </a:solidFill>
              </a:rPr>
              <a:t> </a:t>
            </a:r>
            <a:r>
              <a:rPr lang="en-US" altLang="ko-KR" sz="2400" b="1" dirty="0">
                <a:solidFill>
                  <a:srgbClr val="9A9995"/>
                </a:solidFill>
              </a:rPr>
              <a:t>dataset</a:t>
            </a:r>
            <a:r>
              <a:rPr lang="ko-KR" altLang="en-US" sz="2400" b="1" dirty="0">
                <a:solidFill>
                  <a:srgbClr val="9A9995"/>
                </a:solidFill>
              </a:rPr>
              <a:t> </a:t>
            </a:r>
            <a:r>
              <a:rPr lang="en-US" altLang="ko-KR" sz="2400" b="1" dirty="0">
                <a:solidFill>
                  <a:srgbClr val="9A9995"/>
                </a:solidFill>
              </a:rPr>
              <a:t>: 18</a:t>
            </a:r>
            <a:r>
              <a:rPr lang="ko-KR" altLang="en-US" sz="2400" b="1" dirty="0">
                <a:solidFill>
                  <a:srgbClr val="9A9995"/>
                </a:solidFill>
              </a:rPr>
              <a:t>개의 이미지</a:t>
            </a:r>
            <a:endParaRPr lang="en-US" altLang="ko-KR" sz="2400" b="1" dirty="0">
              <a:solidFill>
                <a:srgbClr val="9A9995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9A9995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>
                <a:solidFill>
                  <a:srgbClr val="9A9995"/>
                </a:solidFill>
              </a:rPr>
              <a:t>img</a:t>
            </a:r>
            <a:r>
              <a:rPr lang="ko-KR" altLang="en-US" sz="2400" b="1" dirty="0">
                <a:solidFill>
                  <a:srgbClr val="9A9995"/>
                </a:solidFill>
              </a:rPr>
              <a:t> </a:t>
            </a:r>
            <a:r>
              <a:rPr lang="en-US" altLang="ko-KR" sz="2400" b="1" dirty="0">
                <a:solidFill>
                  <a:srgbClr val="9A9995"/>
                </a:solidFill>
              </a:rPr>
              <a:t>size</a:t>
            </a:r>
            <a:r>
              <a:rPr lang="ko-KR" altLang="en-US" sz="2400" b="1" dirty="0">
                <a:solidFill>
                  <a:srgbClr val="9A9995"/>
                </a:solidFill>
              </a:rPr>
              <a:t> </a:t>
            </a:r>
            <a:r>
              <a:rPr lang="en-US" altLang="ko-KR" sz="2400" b="1" dirty="0">
                <a:solidFill>
                  <a:srgbClr val="9A9995"/>
                </a:solidFill>
              </a:rPr>
              <a:t>: 2800 x 1760 x 3 (RGB)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b="1" dirty="0">
              <a:solidFill>
                <a:srgbClr val="9A9995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rgbClr val="9A9995"/>
                </a:solidFill>
              </a:rPr>
              <a:t>label</a:t>
            </a:r>
            <a:r>
              <a:rPr lang="ko-KR" altLang="en-US" sz="2400" b="1" dirty="0">
                <a:solidFill>
                  <a:srgbClr val="9A9995"/>
                </a:solidFill>
              </a:rPr>
              <a:t> </a:t>
            </a:r>
            <a:r>
              <a:rPr lang="en-US" altLang="ko-KR" sz="2400" b="1" dirty="0">
                <a:solidFill>
                  <a:srgbClr val="9A9995"/>
                </a:solidFill>
              </a:rPr>
              <a:t>: </a:t>
            </a:r>
            <a:r>
              <a:rPr lang="ko-KR" altLang="en-US" sz="2400" b="1" dirty="0">
                <a:solidFill>
                  <a:srgbClr val="9A9995"/>
                </a:solidFill>
              </a:rPr>
              <a:t>마스크 이미지 </a:t>
            </a:r>
            <a:r>
              <a:rPr lang="en-US" altLang="ko-KR" sz="2400" b="1" dirty="0">
                <a:solidFill>
                  <a:srgbClr val="9A9995"/>
                </a:solidFill>
              </a:rPr>
              <a:t>(</a:t>
            </a:r>
            <a:r>
              <a:rPr lang="en-US" altLang="ko-KR" sz="2400" b="1" dirty="0" err="1">
                <a:solidFill>
                  <a:srgbClr val="9A9995"/>
                </a:solidFill>
              </a:rPr>
              <a:t>numpy</a:t>
            </a:r>
            <a:r>
              <a:rPr lang="en-US" altLang="ko-KR" sz="2400" b="1" dirty="0">
                <a:solidFill>
                  <a:srgbClr val="9A9995"/>
                </a:solidFill>
              </a:rPr>
              <a:t> array)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9A9995"/>
                </a:solidFill>
              </a:rPr>
              <a:t>	  (</a:t>
            </a:r>
            <a:r>
              <a:rPr lang="ko-KR" altLang="en-US" sz="2400" b="1" dirty="0">
                <a:solidFill>
                  <a:srgbClr val="9A9995"/>
                </a:solidFill>
              </a:rPr>
              <a:t>월리가 있는 곳은 </a:t>
            </a:r>
            <a:r>
              <a:rPr lang="en-US" altLang="ko-KR" sz="2400" b="1" dirty="0">
                <a:solidFill>
                  <a:srgbClr val="9A9995"/>
                </a:solidFill>
              </a:rPr>
              <a:t>255, </a:t>
            </a:r>
            <a:r>
              <a:rPr lang="ko-KR" altLang="en-US" sz="2400" b="1" dirty="0">
                <a:solidFill>
                  <a:srgbClr val="9A9995"/>
                </a:solidFill>
              </a:rPr>
              <a:t>없는 곳은 </a:t>
            </a:r>
            <a:r>
              <a:rPr lang="en-US" altLang="ko-KR" sz="2400" b="1" dirty="0">
                <a:solidFill>
                  <a:srgbClr val="9A9995"/>
                </a:solidFill>
              </a:rPr>
              <a:t>0)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9A9995"/>
              </a:solidFill>
            </a:endParaRPr>
          </a:p>
        </p:txBody>
      </p:sp>
      <p:sp>
        <p:nvSpPr>
          <p:cNvPr id="10" name="모서리가 둥근 직사각형 52">
            <a:extLst>
              <a:ext uri="{FF2B5EF4-FFF2-40B4-BE49-F238E27FC236}">
                <a16:creationId xmlns:a16="http://schemas.microsoft.com/office/drawing/2014/main" id="{D6C2D2E7-D302-4A96-9F72-9C7349973AA8}"/>
              </a:ext>
            </a:extLst>
          </p:cNvPr>
          <p:cNvSpPr/>
          <p:nvPr/>
        </p:nvSpPr>
        <p:spPr>
          <a:xfrm>
            <a:off x="610676" y="1190572"/>
            <a:ext cx="1429880" cy="359095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49979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2168DEC-DF54-4495-95AE-C406F5E75A8C}"/>
              </a:ext>
            </a:extLst>
          </p:cNvPr>
          <p:cNvSpPr/>
          <p:nvPr/>
        </p:nvSpPr>
        <p:spPr>
          <a:xfrm>
            <a:off x="428625" y="104841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데이터셋</a:t>
            </a:r>
            <a:endParaRPr kumimoji="0" lang="en-US" altLang="ko-KR" sz="2400" b="1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B2BE86-C50C-4F76-A3F6-AF954951787E}"/>
              </a:ext>
            </a:extLst>
          </p:cNvPr>
          <p:cNvSpPr/>
          <p:nvPr/>
        </p:nvSpPr>
        <p:spPr>
          <a:xfrm>
            <a:off x="793555" y="1768476"/>
            <a:ext cx="10084311" cy="3898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b="1" noProof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imgs_uint8.npy : </a:t>
            </a:r>
            <a:r>
              <a:rPr lang="ko-KR" altLang="en-US" sz="2400" b="1" noProof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전체 원본 이미지</a:t>
            </a:r>
            <a:endParaRPr lang="en-US" altLang="ko-KR" sz="2400" b="1" noProof="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400" b="1" noProof="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b="1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l</a:t>
            </a:r>
            <a:r>
              <a:rPr kumimoji="0" lang="en-US" altLang="ko-KR" sz="2400" b="1" i="0" u="none" strike="noStrike" kern="1200" cap="none" spc="0" normalizeH="0" baseline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ables_uint8.npy : </a:t>
            </a:r>
            <a:r>
              <a:rPr kumimoji="0" lang="ko-KR" altLang="en-US" sz="2400" b="1" i="0" u="none" strike="noStrike" kern="1200" cap="none" spc="0" normalizeH="0" baseline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전체 원본 이미지의 마스크</a:t>
            </a:r>
            <a:endParaRPr kumimoji="0" lang="en-US" altLang="ko-KR" sz="2400" b="1" i="0" u="none" strike="noStrike" kern="1200" cap="none" spc="0" normalizeH="0" baseline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b="1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w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aldo_sub_imgs_uint8.npy 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월리 이미지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waldo_sub_lables_uint8.npy 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월리 이미지 마스크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95DDE7CC-C7DE-47C8-B30E-316D5EFBE9B3}"/>
              </a:ext>
            </a:extLst>
          </p:cNvPr>
          <p:cNvSpPr/>
          <p:nvPr/>
        </p:nvSpPr>
        <p:spPr>
          <a:xfrm>
            <a:off x="610676" y="1190572"/>
            <a:ext cx="1343251" cy="339845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구조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0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2168DEC-DF54-4495-95AE-C406F5E75A8C}"/>
              </a:ext>
            </a:extLst>
          </p:cNvPr>
          <p:cNvSpPr/>
          <p:nvPr/>
        </p:nvSpPr>
        <p:spPr>
          <a:xfrm>
            <a:off x="428625" y="104841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데이터셋</a:t>
            </a:r>
            <a:endParaRPr kumimoji="0" lang="en-US" altLang="ko-KR" sz="2400" b="1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B2BE86-C50C-4F76-A3F6-AF954951787E}"/>
              </a:ext>
            </a:extLst>
          </p:cNvPr>
          <p:cNvSpPr/>
          <p:nvPr/>
        </p:nvSpPr>
        <p:spPr>
          <a:xfrm>
            <a:off x="793556" y="1768790"/>
            <a:ext cx="10257552" cy="3449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&lt; Dataset &gt; 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학습시킬 때 실시간으로 이미지를 </a:t>
            </a:r>
            <a:endParaRPr lang="en-US" altLang="ko-KR" sz="200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랜덤으로 생성해서 동적으로 배치를 생성</a:t>
            </a:r>
            <a:endParaRPr lang="en-US" altLang="ko-KR" sz="200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&lt; </a:t>
            </a:r>
            <a:r>
              <a:rPr lang="en-US" altLang="ko-KR" sz="2400" b="1" dirty="0" err="1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Waldo_Sub_Image</a:t>
            </a:r>
            <a:r>
              <a:rPr lang="en-US" altLang="ko-KR" sz="2400" b="1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&gt;</a:t>
            </a: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0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월리 이미지만을 약간 크게 잘라 놓은 이미지</a:t>
            </a:r>
            <a:endParaRPr lang="en-US" altLang="ko-KR" sz="2000" dirty="0">
              <a:solidFill>
                <a:srgbClr val="9A9995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     </a:t>
            </a:r>
            <a:r>
              <a:rPr lang="ko-KR" altLang="en-US" sz="20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랜덤으로 </a:t>
            </a:r>
            <a:r>
              <a:rPr lang="en-US" altLang="ko-KR" sz="20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crop</a:t>
            </a:r>
            <a:r>
              <a:rPr lang="ko-KR" altLang="en-US" sz="20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하여 데이터셋을 많이 생성 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모서리가 둥근 직사각형 52">
            <a:extLst>
              <a:ext uri="{FF2B5EF4-FFF2-40B4-BE49-F238E27FC236}">
                <a16:creationId xmlns:a16="http://schemas.microsoft.com/office/drawing/2014/main" id="{77D77D1E-014B-4C65-B33B-13522710BE03}"/>
              </a:ext>
            </a:extLst>
          </p:cNvPr>
          <p:cNvSpPr/>
          <p:nvPr/>
        </p:nvSpPr>
        <p:spPr>
          <a:xfrm>
            <a:off x="610676" y="1190572"/>
            <a:ext cx="1834141" cy="357530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6223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7CCC23-F008-4EB0-920A-90EE603D3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90" y="1833417"/>
            <a:ext cx="9094121" cy="4131424"/>
          </a:xfrm>
          <a:prstGeom prst="rect">
            <a:avLst/>
          </a:prstGeom>
        </p:spPr>
      </p:pic>
      <p:sp>
        <p:nvSpPr>
          <p:cNvPr id="8" name="모서리가 둥근 직사각형 52">
            <a:extLst>
              <a:ext uri="{FF2B5EF4-FFF2-40B4-BE49-F238E27FC236}">
                <a16:creationId xmlns:a16="http://schemas.microsoft.com/office/drawing/2014/main" id="{CD9F32E6-675E-43B2-A86C-272ECE17B663}"/>
              </a:ext>
            </a:extLst>
          </p:cNvPr>
          <p:cNvSpPr/>
          <p:nvPr/>
        </p:nvSpPr>
        <p:spPr>
          <a:xfrm>
            <a:off x="610676" y="1190572"/>
            <a:ext cx="2171025" cy="359095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구글 드라이브 마운트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890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ED8788-E3C7-4593-8F4E-71E4F34F0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42" y="1480504"/>
            <a:ext cx="7280315" cy="4664766"/>
          </a:xfrm>
          <a:prstGeom prst="rect">
            <a:avLst/>
          </a:prstGeom>
        </p:spPr>
      </p:pic>
      <p:sp>
        <p:nvSpPr>
          <p:cNvPr id="9" name="모서리가 둥근 직사각형 52">
            <a:extLst>
              <a:ext uri="{FF2B5EF4-FFF2-40B4-BE49-F238E27FC236}">
                <a16:creationId xmlns:a16="http://schemas.microsoft.com/office/drawing/2014/main" id="{ABB21BD4-BEF5-4AEB-BFD8-872289991F0D}"/>
              </a:ext>
            </a:extLst>
          </p:cNvPr>
          <p:cNvSpPr/>
          <p:nvPr/>
        </p:nvSpPr>
        <p:spPr>
          <a:xfrm>
            <a:off x="610676" y="1190572"/>
            <a:ext cx="1343251" cy="339845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 설치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29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428625" y="1034474"/>
            <a:ext cx="11334750" cy="5556826"/>
          </a:xfrm>
          <a:prstGeom prst="rect">
            <a:avLst/>
          </a:prstGeom>
          <a:solidFill>
            <a:schemeClr val="bg1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8625" y="252760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프로젝트 구현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035226" y="5063514"/>
            <a:ext cx="7146248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개의 데이터셋</a:t>
            </a:r>
            <a:endParaRPr kumimoji="0" lang="en-US" altLang="ko-KR" sz="1600" b="0" i="0" u="none" strike="noStrike" kern="1200" cap="none" spc="0" normalizeH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데이터</a:t>
            </a:r>
            <a:r>
              <a:rPr lang="ko-KR" altLang="en-US" sz="1600" noProof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noProof="0" dirty="0">
                <a:solidFill>
                  <a:srgbClr val="9A9995"/>
                </a:solidFill>
                <a:latin typeface="맑은 고딕" panose="020F0502020204030204"/>
                <a:ea typeface="맑은 고딕" panose="020B0503020000020004" pitchFamily="50" charset="-127"/>
              </a:rPr>
              <a:t>shape : (18, 1760, 2800, 3)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A9995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9A9995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EC0167-0828-46A9-8CD5-F98898D35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41" y="1972483"/>
            <a:ext cx="10434532" cy="2884283"/>
          </a:xfrm>
          <a:prstGeom prst="rect">
            <a:avLst/>
          </a:prstGeom>
        </p:spPr>
      </p:pic>
      <p:sp>
        <p:nvSpPr>
          <p:cNvPr id="8" name="모서리가 둥근 직사각형 52">
            <a:extLst>
              <a:ext uri="{FF2B5EF4-FFF2-40B4-BE49-F238E27FC236}">
                <a16:creationId xmlns:a16="http://schemas.microsoft.com/office/drawing/2014/main" id="{57ACA671-5A4E-4727-83E6-7427B017A30B}"/>
              </a:ext>
            </a:extLst>
          </p:cNvPr>
          <p:cNvSpPr/>
          <p:nvPr/>
        </p:nvSpPr>
        <p:spPr>
          <a:xfrm>
            <a:off x="610676" y="1190572"/>
            <a:ext cx="1343251" cy="339845"/>
          </a:xfrm>
          <a:prstGeom prst="roundRect">
            <a:avLst>
              <a:gd name="adj" fmla="val 50000"/>
            </a:avLst>
          </a:prstGeom>
          <a:solidFill>
            <a:srgbClr val="9A9995"/>
          </a:solidFill>
          <a:ln w="22225">
            <a:solidFill>
              <a:srgbClr val="9A99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로드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96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934</Words>
  <Application>Microsoft Office PowerPoint</Application>
  <PresentationFormat>와이드스크린</PresentationFormat>
  <Paragraphs>185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박관익</cp:lastModifiedBy>
  <cp:revision>82</cp:revision>
  <dcterms:created xsi:type="dcterms:W3CDTF">2020-05-21T04:38:40Z</dcterms:created>
  <dcterms:modified xsi:type="dcterms:W3CDTF">2020-07-03T13:09:42Z</dcterms:modified>
</cp:coreProperties>
</file>